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5"/>
  </p:notesMasterIdLst>
  <p:handoutMasterIdLst>
    <p:handoutMasterId r:id="rId46"/>
  </p:handoutMasterIdLst>
  <p:sldIdLst>
    <p:sldId id="854" r:id="rId5"/>
    <p:sldId id="952" r:id="rId6"/>
    <p:sldId id="855" r:id="rId7"/>
    <p:sldId id="915" r:id="rId8"/>
    <p:sldId id="972" r:id="rId9"/>
    <p:sldId id="973" r:id="rId10"/>
    <p:sldId id="916" r:id="rId11"/>
    <p:sldId id="971" r:id="rId12"/>
    <p:sldId id="832" r:id="rId13"/>
    <p:sldId id="917" r:id="rId14"/>
    <p:sldId id="880" r:id="rId15"/>
    <p:sldId id="881" r:id="rId16"/>
    <p:sldId id="957" r:id="rId17"/>
    <p:sldId id="878" r:id="rId18"/>
    <p:sldId id="884" r:id="rId19"/>
    <p:sldId id="885" r:id="rId20"/>
    <p:sldId id="953" r:id="rId21"/>
    <p:sldId id="974" r:id="rId22"/>
    <p:sldId id="919" r:id="rId23"/>
    <p:sldId id="967" r:id="rId24"/>
    <p:sldId id="887" r:id="rId25"/>
    <p:sldId id="959" r:id="rId26"/>
    <p:sldId id="961" r:id="rId27"/>
    <p:sldId id="964" r:id="rId28"/>
    <p:sldId id="965" r:id="rId29"/>
    <p:sldId id="963" r:id="rId30"/>
    <p:sldId id="896" r:id="rId31"/>
    <p:sldId id="897" r:id="rId32"/>
    <p:sldId id="966" r:id="rId33"/>
    <p:sldId id="898" r:id="rId34"/>
    <p:sldId id="968" r:id="rId35"/>
    <p:sldId id="888" r:id="rId36"/>
    <p:sldId id="889" r:id="rId37"/>
    <p:sldId id="890" r:id="rId38"/>
    <p:sldId id="920" r:id="rId39"/>
    <p:sldId id="921" r:id="rId40"/>
    <p:sldId id="926" r:id="rId41"/>
    <p:sldId id="970" r:id="rId42"/>
    <p:sldId id="969" r:id="rId43"/>
    <p:sldId id="927"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34"/>
    <p:restoredTop sz="96793"/>
  </p:normalViewPr>
  <p:slideViewPr>
    <p:cSldViewPr snapToObjects="1">
      <p:cViewPr varScale="1">
        <p:scale>
          <a:sx n="171" d="100"/>
          <a:sy n="171" d="100"/>
        </p:scale>
        <p:origin x="70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45632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E6156(F23) – Topics in SW Engineering: Cloud Computing: </a:t>
            </a:r>
            <a:r>
              <a:rPr lang="en-US" altLang="en-US" sz="1050" i="1" dirty="0">
                <a:solidFill>
                  <a:schemeClr val="bg1"/>
                </a:solidFill>
              </a:rPr>
              <a:t>Lecture 1 – Introduction, Microservices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billing/docs/how-to/budgets" TargetMode="External"/><Relationship Id="rId2" Type="http://schemas.openxmlformats.org/officeDocument/2006/relationships/hyperlink" Target="https://aws.amazon.com/aws-cost-management/aws-budget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(F23)</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(TBD)</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E83293-1CFB-8E2E-F11E-BF586655A81F}"/>
              </a:ext>
            </a:extLst>
          </p:cNvPr>
          <p:cNvSpPr>
            <a:spLocks noGrp="1"/>
          </p:cNvSpPr>
          <p:nvPr>
            <p:ph idx="1"/>
          </p:nvPr>
        </p:nvSpPr>
        <p:spPr>
          <a:xfrm>
            <a:off x="152400" y="590550"/>
            <a:ext cx="2286000" cy="4038600"/>
          </a:xfrm>
        </p:spPr>
        <p:txBody>
          <a:bodyPr/>
          <a:lstStyle/>
          <a:p>
            <a:r>
              <a:rPr lang="en-US" dirty="0"/>
              <a:t>Layers</a:t>
            </a:r>
          </a:p>
        </p:txBody>
      </p:sp>
      <p:sp>
        <p:nvSpPr>
          <p:cNvPr id="3" name="Title 2">
            <a:extLst>
              <a:ext uri="{FF2B5EF4-FFF2-40B4-BE49-F238E27FC236}">
                <a16:creationId xmlns:a16="http://schemas.microsoft.com/office/drawing/2014/main" id="{F538FD54-453C-FABD-969F-A54D836291DF}"/>
              </a:ext>
            </a:extLst>
          </p:cNvPr>
          <p:cNvSpPr>
            <a:spLocks noGrp="1"/>
          </p:cNvSpPr>
          <p:nvPr>
            <p:ph type="title"/>
          </p:nvPr>
        </p:nvSpPr>
        <p:spPr/>
        <p:txBody>
          <a:bodyPr/>
          <a:lstStyle/>
          <a:p>
            <a:endParaRPr lang="en-US"/>
          </a:p>
        </p:txBody>
      </p:sp>
      <p:pic>
        <p:nvPicPr>
          <p:cNvPr id="2052" name="Picture 4">
            <a:extLst>
              <a:ext uri="{FF2B5EF4-FFF2-40B4-BE49-F238E27FC236}">
                <a16:creationId xmlns:a16="http://schemas.microsoft.com/office/drawing/2014/main" id="{EFBCF618-A0C7-CD81-1816-774FDBC4A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514350"/>
            <a:ext cx="5178583"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94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E6156.</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100" dirty="0"/>
              <a:t>Code review:</a:t>
            </a:r>
          </a:p>
          <a:p>
            <a:pPr lvl="1"/>
            <a:r>
              <a:rPr lang="en-US" sz="1050" dirty="0"/>
              <a:t>No browser UI application for now.</a:t>
            </a:r>
          </a:p>
          <a:p>
            <a:pPr lvl="1"/>
            <a:r>
              <a:rPr lang="en-US" sz="1050" dirty="0"/>
              <a:t>Walkthrough code in ~/Dropbox/000-NewProjects/E6156F23/</a:t>
            </a:r>
            <a:r>
              <a:rPr lang="en-US" sz="1050" dirty="0" err="1"/>
              <a:t>first_microservice</a:t>
            </a:r>
            <a:endParaRPr lang="en-US" sz="1050" dirty="0"/>
          </a:p>
          <a:p>
            <a:pPr lvl="1"/>
            <a:r>
              <a:rPr lang="en-US" sz="1050" dirty="0"/>
              <a:t>Use virtual environment!</a:t>
            </a:r>
          </a:p>
          <a:p>
            <a:pPr lvl="1"/>
            <a:r>
              <a:rPr lang="en-US" sz="1050" dirty="0"/>
              <a:t>Show access from browser and Postman</a:t>
            </a:r>
          </a:p>
          <a:p>
            <a:pPr lvl="1"/>
            <a:r>
              <a:rPr lang="en-US" sz="1050" dirty="0"/>
              <a:t>Introduce </a:t>
            </a:r>
            <a:r>
              <a:rPr lang="en-US" sz="1050" i="1" dirty="0"/>
              <a:t>content-type </a:t>
            </a:r>
            <a:r>
              <a:rPr lang="en-US" sz="1050" dirty="0"/>
              <a:t>and a browser being an application that calls APIs.</a:t>
            </a:r>
          </a:p>
          <a:p>
            <a:pPr lvl="1"/>
            <a:r>
              <a:rPr lang="en-US" sz="1050" dirty="0"/>
              <a:t>Other applications examples: curl, Postman, test program in project</a:t>
            </a:r>
          </a:p>
          <a:p>
            <a:r>
              <a:rPr lang="en-US" sz="1100" dirty="0"/>
              <a:t>Walkthrough and demo:</a:t>
            </a:r>
          </a:p>
          <a:p>
            <a:pPr lvl="1"/>
            <a:r>
              <a:rPr lang="en-US" sz="1050" dirty="0"/>
              <a:t>Sign up for AWS.</a:t>
            </a:r>
          </a:p>
          <a:p>
            <a:pPr lvl="1"/>
            <a:r>
              <a:rPr lang="en-US" sz="1050" dirty="0"/>
              <a:t>Two critical rules:</a:t>
            </a:r>
          </a:p>
          <a:p>
            <a:pPr lvl="2"/>
            <a:r>
              <a:rPr lang="en-US" sz="1000" dirty="0"/>
              <a:t>Use the free tier when you can.</a:t>
            </a:r>
          </a:p>
          <a:p>
            <a:pPr lvl="2"/>
            <a:r>
              <a:rPr lang="en-US" sz="1000" dirty="0"/>
              <a:t>Shutdown your resources when not using them.</a:t>
            </a:r>
          </a:p>
          <a:p>
            <a:pPr lvl="1"/>
            <a:r>
              <a:rPr lang="en-US" sz="1050" dirty="0"/>
              <a:t>Create and use a VM:</a:t>
            </a:r>
          </a:p>
          <a:p>
            <a:pPr lvl="2"/>
            <a:r>
              <a:rPr lang="en-US" sz="1000" dirty="0"/>
              <a:t>Create the VM and expose endpoints.</a:t>
            </a:r>
          </a:p>
          <a:p>
            <a:pPr lvl="2"/>
            <a:r>
              <a:rPr lang="en-US" sz="1000" dirty="0"/>
              <a:t>Install </a:t>
            </a:r>
            <a:r>
              <a:rPr lang="en-US" sz="1000" dirty="0" err="1"/>
              <a:t>prereqs</a:t>
            </a:r>
            <a:r>
              <a:rPr lang="en-US" sz="1000" dirty="0"/>
              <a:t>.</a:t>
            </a:r>
          </a:p>
          <a:p>
            <a:pPr lvl="2"/>
            <a:r>
              <a:rPr lang="en-US" sz="1000" dirty="0"/>
              <a:t>Clone a GitHub project.</a:t>
            </a:r>
          </a:p>
          <a:p>
            <a:pPr lvl="2"/>
            <a:r>
              <a:rPr lang="en-US" sz="1000" i="1" dirty="0" err="1"/>
              <a:t>requirements.txt</a:t>
            </a:r>
            <a:endParaRPr lang="en-US" sz="1000" i="1" dirty="0"/>
          </a:p>
          <a:p>
            <a:pPr lvl="2"/>
            <a:r>
              <a:rPr lang="en-US" sz="1000" dirty="0"/>
              <a:t>Expose port 8011 in security group</a:t>
            </a:r>
          </a:p>
          <a:p>
            <a:pPr lvl="2"/>
            <a:r>
              <a:rPr lang="en-US" sz="1000" dirty="0"/>
              <a:t>Test the VM from the console.</a:t>
            </a:r>
          </a:p>
          <a:p>
            <a:pPr lvl="1"/>
            <a:r>
              <a:rPr lang="en-US" sz="1050" dirty="0"/>
              <a:t>Test the VM from your laptop.</a:t>
            </a:r>
          </a:p>
          <a:p>
            <a:pPr lvl="1"/>
            <a:r>
              <a:rPr lang="en-US" sz="1050" dirty="0"/>
              <a:t>Shutdown and delete everything.</a:t>
            </a:r>
          </a:p>
          <a:p>
            <a:pPr lvl="2"/>
            <a:endParaRPr lang="en-US" sz="1000" dirty="0"/>
          </a:p>
          <a:p>
            <a:pPr lvl="2"/>
            <a:endParaRPr lang="en-US" sz="10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100"/>
              </a:spcAft>
            </a:pPr>
            <a:r>
              <a:rPr lang="en-US" sz="1800" dirty="0"/>
              <a:t>Most important message!</a:t>
            </a:r>
          </a:p>
          <a:p>
            <a:pPr>
              <a:spcBef>
                <a:spcPts val="0"/>
              </a:spcBef>
              <a:spcAft>
                <a:spcPts val="100"/>
              </a:spcAft>
            </a:pPr>
            <a:endParaRPr lang="en-US" sz="1800" dirty="0"/>
          </a:p>
          <a:p>
            <a:pPr>
              <a:spcBef>
                <a:spcPts val="0"/>
              </a:spcBef>
              <a:spcAft>
                <a:spcPts val="100"/>
              </a:spcAft>
            </a:pPr>
            <a:r>
              <a:rPr lang="en-US" sz="1800" dirty="0"/>
              <a:t>Introduction</a:t>
            </a:r>
          </a:p>
          <a:p>
            <a:pPr lvl="1">
              <a:spcBef>
                <a:spcPts val="0"/>
              </a:spcBef>
              <a:spcAft>
                <a:spcPts val="100"/>
              </a:spcAft>
            </a:pPr>
            <a:r>
              <a:rPr lang="en-US" sz="1600" dirty="0"/>
              <a:t>Your instructor</a:t>
            </a:r>
          </a:p>
          <a:p>
            <a:pPr lvl="1">
              <a:spcBef>
                <a:spcPts val="0"/>
              </a:spcBef>
              <a:spcAft>
                <a:spcPts val="100"/>
              </a:spcAft>
            </a:pPr>
            <a:r>
              <a:rPr lang="en-US" sz="1600" dirty="0"/>
              <a:t>Course logistics, objectives, grading and overview</a:t>
            </a:r>
            <a:br>
              <a:rPr lang="en-US" sz="1600" dirty="0"/>
            </a:br>
            <a:endParaRPr lang="en-US" sz="1600" dirty="0"/>
          </a:p>
          <a:p>
            <a:pPr>
              <a:spcBef>
                <a:spcPts val="0"/>
              </a:spcBef>
              <a:spcAft>
                <a:spcPts val="100"/>
              </a:spcAft>
            </a:pPr>
            <a:r>
              <a:rPr lang="en-US" sz="1800" dirty="0"/>
              <a:t>Overview of core concepts</a:t>
            </a:r>
          </a:p>
          <a:p>
            <a:pPr lvl="1">
              <a:spcBef>
                <a:spcPts val="0"/>
              </a:spcBef>
              <a:spcAft>
                <a:spcPts val="100"/>
              </a:spcAft>
            </a:pPr>
            <a:r>
              <a:rPr lang="en-US" sz="1600" dirty="0"/>
              <a:t>Cloud computing</a:t>
            </a:r>
          </a:p>
          <a:p>
            <a:pPr lvl="1">
              <a:spcBef>
                <a:spcPts val="0"/>
              </a:spcBef>
              <a:spcAft>
                <a:spcPts val="100"/>
              </a:spcAft>
            </a:pPr>
            <a:r>
              <a:rPr lang="en-US" sz="1600" dirty="0"/>
              <a:t>Microservices</a:t>
            </a:r>
          </a:p>
          <a:p>
            <a:pPr lvl="1">
              <a:spcBef>
                <a:spcPts val="0"/>
              </a:spcBef>
              <a:spcAft>
                <a:spcPts val="100"/>
              </a:spcAft>
            </a:pPr>
            <a:r>
              <a:rPr lang="en-US" sz="1600" dirty="0"/>
              <a:t>Full-stack web application</a:t>
            </a:r>
          </a:p>
          <a:p>
            <a:pPr lvl="1">
              <a:spcBef>
                <a:spcPts val="0"/>
              </a:spcBef>
              <a:spcAft>
                <a:spcPts val="100"/>
              </a:spcAft>
            </a:pPr>
            <a:r>
              <a:rPr lang="en-US" sz="1600" dirty="0"/>
              <a:t>Virtual Machines, IaaS</a:t>
            </a:r>
            <a:br>
              <a:rPr lang="en-US" sz="1600" dirty="0"/>
            </a:br>
            <a:endParaRPr lang="en-US" sz="1600" dirty="0"/>
          </a:p>
          <a:p>
            <a:pPr>
              <a:spcBef>
                <a:spcPts val="0"/>
              </a:spcBef>
              <a:spcAft>
                <a:spcPts val="100"/>
              </a:spcAft>
            </a:pPr>
            <a:r>
              <a:rPr lang="en-US" sz="1800" dirty="0"/>
              <a:t>Course first steps</a:t>
            </a:r>
          </a:p>
          <a:p>
            <a:pPr lvl="1">
              <a:spcBef>
                <a:spcPts val="0"/>
              </a:spcBef>
              <a:spcAft>
                <a:spcPts val="100"/>
              </a:spcAft>
            </a:pPr>
            <a:r>
              <a:rPr lang="en-US" sz="1600" dirty="0"/>
              <a:t>Form teams</a:t>
            </a:r>
          </a:p>
          <a:p>
            <a:pPr lvl="1">
              <a:spcBef>
                <a:spcPts val="0"/>
              </a:spcBef>
              <a:spcAft>
                <a:spcPts val="100"/>
              </a:spcAft>
            </a:pPr>
            <a:r>
              <a:rPr lang="en-US" sz="1600" dirty="0"/>
              <a:t>Individual assignment – 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Most Import Message</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7543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BBA73-1F6D-EFE2-FC73-7A9B9F26C09B}"/>
              </a:ext>
            </a:extLst>
          </p:cNvPr>
          <p:cNvSpPr>
            <a:spLocks noGrp="1"/>
          </p:cNvSpPr>
          <p:nvPr>
            <p:ph idx="1"/>
          </p:nvPr>
        </p:nvSpPr>
        <p:spPr/>
        <p:txBody>
          <a:bodyPr/>
          <a:lstStyle/>
          <a:p>
            <a:pPr>
              <a:spcBef>
                <a:spcPts val="0"/>
              </a:spcBef>
              <a:spcAft>
                <a:spcPts val="100"/>
              </a:spcAft>
            </a:pPr>
            <a:r>
              <a:rPr lang="en-US" dirty="0"/>
              <a:t>Imperatives:</a:t>
            </a:r>
          </a:p>
          <a:p>
            <a:pPr lvl="1">
              <a:spcBef>
                <a:spcPts val="0"/>
              </a:spcBef>
              <a:spcAft>
                <a:spcPts val="100"/>
              </a:spcAft>
            </a:pPr>
            <a:r>
              <a:rPr lang="en-US" dirty="0"/>
              <a:t>Very carefully watch your bill, i.e. check daily.</a:t>
            </a:r>
          </a:p>
          <a:p>
            <a:pPr lvl="1">
              <a:spcBef>
                <a:spcPts val="0"/>
              </a:spcBef>
              <a:spcAft>
                <a:spcPts val="100"/>
              </a:spcAft>
            </a:pPr>
            <a:r>
              <a:rPr lang="en-US" dirty="0"/>
              <a:t>Shutdown, quiesce, … your resources when not using.</a:t>
            </a:r>
          </a:p>
          <a:p>
            <a:pPr lvl="1">
              <a:spcBef>
                <a:spcPts val="0"/>
              </a:spcBef>
              <a:spcAft>
                <a:spcPts val="100"/>
              </a:spcAft>
            </a:pPr>
            <a:r>
              <a:rPr lang="en-US" dirty="0"/>
              <a:t>Enable budget monitoring and alerts:</a:t>
            </a:r>
          </a:p>
          <a:p>
            <a:pPr lvl="2">
              <a:spcBef>
                <a:spcPts val="0"/>
              </a:spcBef>
              <a:spcAft>
                <a:spcPts val="100"/>
              </a:spcAft>
            </a:pPr>
            <a:r>
              <a:rPr lang="en-US" dirty="0"/>
              <a:t>AWS: </a:t>
            </a:r>
            <a:r>
              <a:rPr lang="en-US" dirty="0">
                <a:hlinkClick r:id="rId2"/>
              </a:rPr>
              <a:t>https://aws.amazon.com/aws-cost-management/aws-budgets/</a:t>
            </a:r>
            <a:endParaRPr lang="en-US" dirty="0"/>
          </a:p>
          <a:p>
            <a:pPr lvl="2">
              <a:spcBef>
                <a:spcPts val="0"/>
              </a:spcBef>
              <a:spcAft>
                <a:spcPts val="100"/>
              </a:spcAft>
            </a:pPr>
            <a:r>
              <a:rPr lang="en-US" dirty="0"/>
              <a:t>Google: </a:t>
            </a:r>
            <a:r>
              <a:rPr lang="en-US" dirty="0">
                <a:hlinkClick r:id="rId3"/>
              </a:rPr>
              <a:t>https://cloud.google.com/billing/docs/how-to/budgets</a:t>
            </a:r>
            <a:endParaRPr lang="en-US" dirty="0"/>
          </a:p>
          <a:p>
            <a:pPr lvl="1">
              <a:spcBef>
                <a:spcPts val="0"/>
              </a:spcBef>
              <a:spcAft>
                <a:spcPts val="100"/>
              </a:spcAft>
            </a:pPr>
            <a:r>
              <a:rPr lang="en-US" dirty="0"/>
              <a:t>If you have credits/coupons make sure you are applying to the correct “account.”</a:t>
            </a:r>
          </a:p>
          <a:p>
            <a:pPr>
              <a:spcBef>
                <a:spcPts val="0"/>
              </a:spcBef>
              <a:spcAft>
                <a:spcPts val="100"/>
              </a:spcAft>
            </a:pPr>
            <a:r>
              <a:rPr lang="en-US" dirty="0"/>
              <a:t>I cannot help you if you make a mistake. You can request relief, but the cloud provider may not forgive the bill.</a:t>
            </a:r>
          </a:p>
          <a:p>
            <a:pPr>
              <a:spcBef>
                <a:spcPts val="0"/>
              </a:spcBef>
              <a:spcAft>
                <a:spcPts val="100"/>
              </a:spcAft>
            </a:pPr>
            <a:r>
              <a:rPr lang="en-US" dirty="0"/>
              <a:t>Credits/Coupons:</a:t>
            </a:r>
          </a:p>
          <a:p>
            <a:pPr lvl="1">
              <a:spcBef>
                <a:spcPts val="0"/>
              </a:spcBef>
              <a:spcAft>
                <a:spcPts val="100"/>
              </a:spcAft>
            </a:pPr>
            <a:r>
              <a:rPr lang="en-US" dirty="0"/>
              <a:t>I am requesting coupons for GCP and should be able to provide.</a:t>
            </a:r>
          </a:p>
          <a:p>
            <a:pPr lvl="1">
              <a:spcBef>
                <a:spcPts val="0"/>
              </a:spcBef>
              <a:spcAft>
                <a:spcPts val="100"/>
              </a:spcAft>
            </a:pPr>
            <a:r>
              <a:rPr lang="en-US" dirty="0"/>
              <a:t>AWS: Has become </a:t>
            </a:r>
            <a:r>
              <a:rPr lang="en-US" b="1" dirty="0"/>
              <a:t>very</a:t>
            </a:r>
            <a:r>
              <a:rPr lang="en-US" dirty="0"/>
              <a:t> stingy and hard to use.</a:t>
            </a:r>
          </a:p>
          <a:p>
            <a:pPr lvl="2">
              <a:spcBef>
                <a:spcPts val="0"/>
              </a:spcBef>
              <a:spcAft>
                <a:spcPts val="100"/>
              </a:spcAft>
            </a:pPr>
            <a:r>
              <a:rPr lang="en-US" dirty="0"/>
              <a:t>Stay within the free tier usage and monitor.</a:t>
            </a:r>
          </a:p>
          <a:p>
            <a:pPr lvl="2">
              <a:spcBef>
                <a:spcPts val="0"/>
              </a:spcBef>
              <a:spcAft>
                <a:spcPts val="100"/>
              </a:spcAft>
            </a:pPr>
            <a:r>
              <a:rPr lang="en-US" dirty="0"/>
              <a:t>We will try to use AWS Educate/Academy environment.</a:t>
            </a:r>
          </a:p>
          <a:p>
            <a:pPr lvl="2">
              <a:spcBef>
                <a:spcPts val="0"/>
              </a:spcBef>
              <a:spcAft>
                <a:spcPts val="100"/>
              </a:spcAft>
            </a:pPr>
            <a:endParaRPr lang="en-US" dirty="0"/>
          </a:p>
          <a:p>
            <a:pPr>
              <a:spcBef>
                <a:spcPts val="0"/>
              </a:spcBef>
              <a:spcAft>
                <a:spcPts val="100"/>
              </a:spcAft>
            </a:pPr>
            <a:endParaRPr lang="en-US" dirty="0"/>
          </a:p>
        </p:txBody>
      </p:sp>
      <p:sp>
        <p:nvSpPr>
          <p:cNvPr id="3" name="Title 2">
            <a:extLst>
              <a:ext uri="{FF2B5EF4-FFF2-40B4-BE49-F238E27FC236}">
                <a16:creationId xmlns:a16="http://schemas.microsoft.com/office/drawing/2014/main" id="{789BF7F3-5A4E-E378-56B8-9DBE6C487406}"/>
              </a:ext>
            </a:extLst>
          </p:cNvPr>
          <p:cNvSpPr>
            <a:spLocks noGrp="1"/>
          </p:cNvSpPr>
          <p:nvPr>
            <p:ph type="title"/>
          </p:nvPr>
        </p:nvSpPr>
        <p:spPr/>
        <p:txBody>
          <a:bodyPr/>
          <a:lstStyle/>
          <a:p>
            <a:r>
              <a:rPr lang="en-US" dirty="0"/>
              <a:t>Do not Go Broke!</a:t>
            </a:r>
          </a:p>
        </p:txBody>
      </p:sp>
    </p:spTree>
    <p:extLst>
      <p:ext uri="{BB962C8B-B14F-4D97-AF65-F5344CB8AC3E}">
        <p14:creationId xmlns:p14="http://schemas.microsoft.com/office/powerpoint/2010/main" val="126016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6A8F6-0B72-C44C-1224-39A0E5EA71CD}"/>
              </a:ext>
            </a:extLst>
          </p:cNvPr>
          <p:cNvSpPr>
            <a:spLocks noGrp="1"/>
          </p:cNvSpPr>
          <p:nvPr>
            <p:ph type="title"/>
          </p:nvPr>
        </p:nvSpPr>
        <p:spPr/>
        <p:txBody>
          <a:bodyPr/>
          <a:lstStyle/>
          <a:p>
            <a:endParaRPr lang="en-US"/>
          </a:p>
        </p:txBody>
      </p:sp>
      <p:pic>
        <p:nvPicPr>
          <p:cNvPr id="1026" name="Picture 2" descr="Infographic: Amazon Maintains Lead in the Cloud Market | Statista">
            <a:extLst>
              <a:ext uri="{FF2B5EF4-FFF2-40B4-BE49-F238E27FC236}">
                <a16:creationId xmlns:a16="http://schemas.microsoft.com/office/drawing/2014/main" id="{A5E6DD46-D0F7-92AE-C8B2-6CD35BCCA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61975"/>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10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99930</TotalTime>
  <Words>3654</Words>
  <Application>Microsoft Macintosh PowerPoint</Application>
  <PresentationFormat>On-screen Show (16:9)</PresentationFormat>
  <Paragraphs>373</Paragraphs>
  <Slides>40</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Do not Go Broke!</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PowerPoint Presentation</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579</cp:revision>
  <cp:lastPrinted>2018-11-15T21:01:50Z</cp:lastPrinted>
  <dcterms:created xsi:type="dcterms:W3CDTF">2010-04-12T23:12:02Z</dcterms:created>
  <dcterms:modified xsi:type="dcterms:W3CDTF">2023-08-09T13:37:19Z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